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19adf9a4a5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19adf9a4a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9adf9a4a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9adf9a4a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19adf9a4a5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19adf9a4a5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it.wikipedia.org/wiki/Comunicazione" TargetMode="External"/><Relationship Id="rId5" Type="http://schemas.openxmlformats.org/officeDocument/2006/relationships/hyperlink" Target="https://it.wikipedia.org/wiki/Imprese" TargetMode="External"/><Relationship Id="rId6" Type="http://schemas.openxmlformats.org/officeDocument/2006/relationships/hyperlink" Target="https://it.wikipedia.org/wiki/Marketing" TargetMode="External"/><Relationship Id="rId7" Type="http://schemas.openxmlformats.org/officeDocument/2006/relationships/hyperlink" Target="https://it.wikipedia.org/wiki/Prodotto_(economia)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8761D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79550" y="589375"/>
            <a:ext cx="4349700" cy="106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0000"/>
                </a:solidFill>
              </a:rPr>
              <a:t>La pubblicità: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8499" y="1845425"/>
            <a:ext cx="3925498" cy="319924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1093000" y="2014550"/>
            <a:ext cx="29361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FF00"/>
                </a:solidFill>
              </a:rPr>
              <a:t>Con pubblicità si intende quella forma di </a:t>
            </a:r>
            <a:r>
              <a:rPr lang="it" sz="1200">
                <a:solidFill>
                  <a:srgbClr val="00FF00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comunicazione</a:t>
            </a:r>
            <a:r>
              <a:rPr lang="it" sz="1200">
                <a:solidFill>
                  <a:srgbClr val="00FF00"/>
                </a:solidFill>
              </a:rPr>
              <a:t> di massa usata dalle </a:t>
            </a:r>
            <a:r>
              <a:rPr lang="it" sz="1200">
                <a:solidFill>
                  <a:srgbClr val="00FF00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imprese</a:t>
            </a:r>
            <a:r>
              <a:rPr lang="it" sz="1200">
                <a:solidFill>
                  <a:srgbClr val="00FF00"/>
                </a:solidFill>
              </a:rPr>
              <a:t> per creare consenso intorno alla propria immagine, con l'obiettivo di conseguire i propri obiettivi di </a:t>
            </a:r>
            <a:r>
              <a:rPr lang="it" sz="1200">
                <a:solidFill>
                  <a:srgbClr val="00FF00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marketing</a:t>
            </a:r>
            <a:r>
              <a:rPr lang="it" sz="1200">
                <a:solidFill>
                  <a:srgbClr val="00FF00"/>
                </a:solidFill>
              </a:rPr>
              <a:t> (es. vendita di </a:t>
            </a:r>
            <a:r>
              <a:rPr lang="it" sz="1200">
                <a:solidFill>
                  <a:srgbClr val="00FF00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prodotti</a:t>
            </a:r>
            <a:r>
              <a:rPr lang="it" sz="1200">
                <a:solidFill>
                  <a:srgbClr val="00FF00"/>
                </a:solidFill>
              </a:rPr>
              <a:t>).</a:t>
            </a:r>
            <a:endParaRPr sz="1200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8761D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86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5200">
                <a:solidFill>
                  <a:srgbClr val="FF0000"/>
                </a:solidFill>
              </a:rPr>
              <a:t>La sua importanza:</a:t>
            </a:r>
            <a:endParaRPr sz="5200">
              <a:solidFill>
                <a:srgbClr val="FF0000"/>
              </a:solidFill>
            </a:endParaRPr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864525"/>
            <a:ext cx="3535200" cy="270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1200">
                <a:solidFill>
                  <a:srgbClr val="00FF00"/>
                </a:solidFill>
              </a:rPr>
              <a:t>La pubblicità aiuta a informare il consumatore su un nuovo prodotto/servizio; nel caso di un prodotto/servizio già presente nel mercato allora la pubblicità ha lo scopo di far conoscere le funzionalità, le caratteristiche e i benefici che tu offri.</a:t>
            </a:r>
            <a:endParaRPr sz="1200">
              <a:solidFill>
                <a:srgbClr val="00FF00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9900" y="1459625"/>
            <a:ext cx="4007225" cy="310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8761D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ctrTitle"/>
          </p:nvPr>
        </p:nvSpPr>
        <p:spPr>
          <a:xfrm>
            <a:off x="311700" y="278600"/>
            <a:ext cx="8520600" cy="111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0000"/>
                </a:solidFill>
              </a:rPr>
              <a:t>Le sue forme: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69" name="Google Shape;69;p15"/>
          <p:cNvSpPr txBox="1"/>
          <p:nvPr>
            <p:ph idx="1" type="subTitle"/>
          </p:nvPr>
        </p:nvSpPr>
        <p:spPr>
          <a:xfrm>
            <a:off x="311700" y="1393100"/>
            <a:ext cx="7467900" cy="31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00FF00"/>
                </a:solidFill>
              </a:rPr>
              <a:t>Tipicamente si parla di quattro generi pubblicitari: </a:t>
            </a:r>
            <a:r>
              <a:rPr b="1" lang="it" sz="1200">
                <a:solidFill>
                  <a:srgbClr val="00FF00"/>
                </a:solidFill>
              </a:rPr>
              <a:t>referenziale, mitica, obliqua e sostanziale</a:t>
            </a:r>
            <a:r>
              <a:rPr lang="it" sz="1200">
                <a:solidFill>
                  <a:srgbClr val="00FF00"/>
                </a:solidFill>
              </a:rPr>
              <a:t> e ognuna di essi è legato ad una strategia differente:</a:t>
            </a:r>
            <a:endParaRPr sz="1200">
              <a:solidFill>
                <a:srgbClr val="00FF00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rgbClr val="00FF00"/>
              </a:buClr>
              <a:buSzPts val="1200"/>
              <a:buChar char="●"/>
            </a:pPr>
            <a:r>
              <a:rPr b="1" lang="it" sz="1200">
                <a:solidFill>
                  <a:srgbClr val="00FF00"/>
                </a:solidFill>
              </a:rPr>
              <a:t>La pubblicità referenziale</a:t>
            </a:r>
            <a:r>
              <a:rPr lang="it" sz="1200">
                <a:solidFill>
                  <a:srgbClr val="00FF00"/>
                </a:solidFill>
              </a:rPr>
              <a:t> è la </a:t>
            </a:r>
            <a:r>
              <a:rPr b="1" lang="it" sz="1200">
                <a:solidFill>
                  <a:srgbClr val="00FF00"/>
                </a:solidFill>
              </a:rPr>
              <a:t>pubblicità della verità che mira a produrre spot e annunci realistici</a:t>
            </a:r>
            <a:r>
              <a:rPr lang="it" sz="1200">
                <a:solidFill>
                  <a:srgbClr val="00FF00"/>
                </a:solidFill>
              </a:rPr>
              <a:t>. L’obiettivo </a:t>
            </a:r>
            <a:r>
              <a:rPr b="1" lang="it" sz="1200">
                <a:solidFill>
                  <a:srgbClr val="00FF00"/>
                </a:solidFill>
              </a:rPr>
              <a:t>è ricreare una porzione di vita quotidiana</a:t>
            </a:r>
            <a:r>
              <a:rPr lang="it" sz="1200">
                <a:solidFill>
                  <a:srgbClr val="00FF00"/>
                </a:solidFill>
              </a:rPr>
              <a:t> affinché il </a:t>
            </a:r>
            <a:r>
              <a:rPr b="1" lang="it" sz="1200">
                <a:solidFill>
                  <a:srgbClr val="00FF00"/>
                </a:solidFill>
              </a:rPr>
              <a:t>consumatore si riconosca</a:t>
            </a:r>
            <a:r>
              <a:rPr lang="it" sz="1200">
                <a:solidFill>
                  <a:srgbClr val="00FF00"/>
                </a:solidFill>
              </a:rPr>
              <a:t> in quella determinata situazione.</a:t>
            </a:r>
            <a:endParaRPr sz="1200">
              <a:solidFill>
                <a:srgbClr val="00FF00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200"/>
              <a:buChar char="●"/>
            </a:pPr>
            <a:r>
              <a:rPr b="1" lang="it" sz="1200">
                <a:solidFill>
                  <a:srgbClr val="00FF00"/>
                </a:solidFill>
              </a:rPr>
              <a:t>La pubblicità mitica</a:t>
            </a:r>
            <a:r>
              <a:rPr lang="it" sz="1200">
                <a:solidFill>
                  <a:srgbClr val="00FF00"/>
                </a:solidFill>
              </a:rPr>
              <a:t>, al contrario di quella referenziale, crea intorno ad un prodotto </a:t>
            </a:r>
            <a:r>
              <a:rPr b="1" lang="it" sz="1200">
                <a:solidFill>
                  <a:srgbClr val="00FF00"/>
                </a:solidFill>
              </a:rPr>
              <a:t>un senso e un valore attraverso la fantasia o l’immaginazione.</a:t>
            </a:r>
            <a:r>
              <a:rPr lang="it" sz="1200">
                <a:solidFill>
                  <a:srgbClr val="00FF00"/>
                </a:solidFill>
              </a:rPr>
              <a:t> Questa pubblicità inserisce il prodotto all’interno di una storia immaginata con eroi, leggende e simboli.</a:t>
            </a:r>
            <a:endParaRPr sz="1200">
              <a:solidFill>
                <a:srgbClr val="00FF00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200"/>
              <a:buChar char="●"/>
            </a:pPr>
            <a:r>
              <a:rPr b="1" lang="it" sz="1200">
                <a:solidFill>
                  <a:srgbClr val="00FF00"/>
                </a:solidFill>
              </a:rPr>
              <a:t>La pubblicità obliqua, </a:t>
            </a:r>
            <a:r>
              <a:rPr lang="it" sz="1200">
                <a:solidFill>
                  <a:srgbClr val="00FF00"/>
                </a:solidFill>
              </a:rPr>
              <a:t>ritiene che il senso è da costruire, non è già dato. È </a:t>
            </a:r>
            <a:r>
              <a:rPr b="1" lang="it" sz="1200">
                <a:solidFill>
                  <a:srgbClr val="00FF00"/>
                </a:solidFill>
              </a:rPr>
              <a:t>la pubblicità del paradosso </a:t>
            </a:r>
            <a:r>
              <a:rPr lang="it" sz="1200">
                <a:solidFill>
                  <a:srgbClr val="00FF00"/>
                </a:solidFill>
              </a:rPr>
              <a:t>simula l’incongruo e il non immediato, dove colui che guarda il manifesto è il soggetto di un fare interpretativo. </a:t>
            </a:r>
            <a:r>
              <a:rPr b="1" lang="it" sz="1200">
                <a:solidFill>
                  <a:srgbClr val="00FF00"/>
                </a:solidFill>
              </a:rPr>
              <a:t>L’ironia è la strategia utilizzata da questa pubblicità.</a:t>
            </a:r>
            <a:endParaRPr b="1" sz="1200">
              <a:solidFill>
                <a:srgbClr val="00FF00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200"/>
              <a:buChar char="●"/>
            </a:pPr>
            <a:r>
              <a:rPr b="1" lang="it" sz="1200">
                <a:solidFill>
                  <a:srgbClr val="00FF00"/>
                </a:solidFill>
              </a:rPr>
              <a:t>La pubblicità sostanziale</a:t>
            </a:r>
            <a:r>
              <a:rPr lang="it" sz="1200">
                <a:solidFill>
                  <a:srgbClr val="00FF00"/>
                </a:solidFill>
              </a:rPr>
              <a:t>, si focalizza solamente sul prodotto di cui si assicura il valore; vengono utilizzate </a:t>
            </a:r>
            <a:r>
              <a:rPr b="1" lang="it" sz="1200">
                <a:solidFill>
                  <a:srgbClr val="00FF00"/>
                </a:solidFill>
              </a:rPr>
              <a:t>le sue virtù per fare della sua natura profonda la vera star</a:t>
            </a:r>
            <a:r>
              <a:rPr lang="it" sz="1200">
                <a:solidFill>
                  <a:srgbClr val="00FF00"/>
                </a:solidFill>
              </a:rPr>
              <a:t>.</a:t>
            </a:r>
            <a:endParaRPr sz="1200">
              <a:solidFill>
                <a:srgbClr val="00FF00"/>
              </a:solidFill>
            </a:endParaRPr>
          </a:p>
          <a:p>
            <a:pPr indent="0" lvl="0" marL="0" rtl="0" algn="ctr">
              <a:spcBef>
                <a:spcPts val="3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000" y="198325"/>
            <a:ext cx="6451600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012062">
            <a:off x="3580360" y="82755"/>
            <a:ext cx="955604" cy="1465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