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86a9bf967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86a9bf967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186a9bf967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186a9bf967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186a9bf967_1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186a9bf967_1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186a9bf967_1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186a9bf967_1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186a9bf967_1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186a9bf967_1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Relationship Id="rId4" Type="http://schemas.openxmlformats.org/officeDocument/2006/relationships/image" Target="../media/image13.jpg"/><Relationship Id="rId5" Type="http://schemas.openxmlformats.org/officeDocument/2006/relationships/image" Target="../media/image1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jpg"/><Relationship Id="rId4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11.jpg"/><Relationship Id="rId5" Type="http://schemas.openxmlformats.org/officeDocument/2006/relationships/image" Target="../media/image15.jpg"/><Relationship Id="rId6" Type="http://schemas.openxmlformats.org/officeDocument/2006/relationships/image" Target="../media/image1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Relationship Id="rId4" Type="http://schemas.openxmlformats.org/officeDocument/2006/relationships/image" Target="../media/image7.png"/><Relationship Id="rId5" Type="http://schemas.openxmlformats.org/officeDocument/2006/relationships/image" Target="../media/image8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jpg"/><Relationship Id="rId4" Type="http://schemas.openxmlformats.org/officeDocument/2006/relationships/image" Target="../media/image2.jpg"/><Relationship Id="rId5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06666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74275" y="390925"/>
            <a:ext cx="14391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Il termine "</a:t>
            </a:r>
            <a:r>
              <a:rPr b="1" i="1" lang="it" sz="110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pubblicità</a:t>
            </a:r>
            <a:r>
              <a:rPr lang="it" sz="110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" in lingua italiana deriva da "pubblico" ed assume quindi il semplice significato di "rendere noto" ciò che fino a quel momento non lo era.</a:t>
            </a:r>
            <a:endParaRPr>
              <a:solidFill>
                <a:srgbClr val="FF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104600" y="210100"/>
            <a:ext cx="20790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700"/>
              <a:t>LA PUBBLICITA’</a:t>
            </a:r>
            <a:endParaRPr sz="1700"/>
          </a:p>
        </p:txBody>
      </p:sp>
      <p:sp>
        <p:nvSpPr>
          <p:cNvPr id="56" name="Google Shape;56;p13"/>
          <p:cNvSpPr txBox="1"/>
          <p:nvPr/>
        </p:nvSpPr>
        <p:spPr>
          <a:xfrm>
            <a:off x="5268225" y="837363"/>
            <a:ext cx="30000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La pubblicità ha inizio nel 1479, con il primo annuncio pubblicitario fatto dall'editore inglese W. Caxton per pubblicizzare i propri libri. Nel 1960 si ha la nascita del vero e proprio servizio pubblicitario. l'idea venne ad un parigino che apre un ufficio e fonda la gazzetta per raccogliere e pubblicare annunci pubblicitari a pagamento.</a:t>
            </a:r>
            <a:endParaRPr sz="1200">
              <a:solidFill>
                <a:srgbClr val="FF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92575" y="3436950"/>
            <a:ext cx="30000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Vent'anni dopo in Inghilterra il settimanale “ </a:t>
            </a:r>
            <a:r>
              <a:rPr i="1" lang="it" sz="120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Mercurius politicus</a:t>
            </a:r>
            <a:r>
              <a:rPr lang="it" sz="120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” inserisce degli annunci pubblicitari, che da asllora si sono diffusi in tutto il mondo, aumentando con la produzione in massa di merci industriali. </a:t>
            </a:r>
            <a:endParaRPr sz="1200">
              <a:solidFill>
                <a:srgbClr val="FF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10700" y="868612"/>
            <a:ext cx="1969437" cy="1969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04375" y="3009074"/>
            <a:ext cx="2875650" cy="161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22450" y="3223025"/>
            <a:ext cx="2493625" cy="139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06666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/>
        </p:nvSpPr>
        <p:spPr>
          <a:xfrm>
            <a:off x="340025" y="1074900"/>
            <a:ext cx="3547800" cy="36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La </a:t>
            </a:r>
            <a:r>
              <a:rPr b="1" lang="it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pubblicità</a:t>
            </a:r>
            <a:r>
              <a:rPr lang="it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è il modo migliore per comunicare ai clienti l’esistenza sul mercato di un nuovo prodotto/alimento/accessorio… , allo stesso tempo incoraggia l'acquisto. È molto efficace nel far conoscere sempre di più un marchio o un’azienda.</a:t>
            </a:r>
            <a:endParaRPr>
              <a:solidFill>
                <a:srgbClr val="FF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La pubblicità per un'azienda è essenziale per acquisire nuovi clienti. L'obiettivo di qualsiasi attività commerciale è realizzare profitti e massimizzare i guadagni. Per questo, ogni azienda utilizza tutti i mezzi necessari per aumentare le proprie vendite e i ricavi derivanti.</a:t>
            </a:r>
            <a:endParaRPr sz="1600">
              <a:solidFill>
                <a:srgbClr val="FF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101425" y="501425"/>
            <a:ext cx="513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202124"/>
                </a:solidFill>
              </a:rPr>
              <a:t>LA PUBBLICITA’ E’ L’ANIMA DEL COMMERCIO</a:t>
            </a:r>
            <a:endParaRPr sz="1800">
              <a:solidFill>
                <a:srgbClr val="202124"/>
              </a:solidFill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5513000" y="321500"/>
            <a:ext cx="3114300" cy="22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Questa frase pronunciata negli 80’ da Henry Ford  era senza dubbio una verità assoluta, dal momento che non c’erano ancora i social o i media per diffondere informazioni la pubblicità era l’unico mezzo di comunicazione ed era perfetto per far vendere e guadagnare alle varie aziende.</a:t>
            </a:r>
            <a:endParaRPr sz="1500">
              <a:solidFill>
                <a:srgbClr val="FF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9575" y="2668988"/>
            <a:ext cx="285750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72325" y="3331675"/>
            <a:ext cx="236365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06666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/>
        </p:nvSpPr>
        <p:spPr>
          <a:xfrm>
            <a:off x="475875" y="1426750"/>
            <a:ext cx="3000000" cy="31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La tv è entrata nelle case italiane da 3 anni quando appare Carosello: è il 3 febbraio 1957. Sta per esplodere il boom economico e bisogna educare gli italiani a nuovi stili di vita, nuovi modi di fare la spesa, di consumare. E Carosello nasce proprio per questo, ma lo fa in modo sfumato, mai sfacciato.</a:t>
            </a:r>
            <a:endParaRPr sz="1800">
              <a:solidFill>
                <a:srgbClr val="FF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6037550" y="4171250"/>
            <a:ext cx="3000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FF00"/>
                </a:solidFill>
              </a:rPr>
              <a:t>https://www.youtube.com/watch?v=6ldndhLVmBM</a:t>
            </a:r>
            <a:endParaRPr>
              <a:solidFill>
                <a:srgbClr val="FFFF00"/>
              </a:solidFill>
            </a:endParaRPr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37575" y="2153076"/>
            <a:ext cx="2622600" cy="201817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12313" y="2251350"/>
            <a:ext cx="2088800" cy="2135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07975" y="335075"/>
            <a:ext cx="2724150" cy="16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351613" y="414638"/>
            <a:ext cx="2520061" cy="151727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5"/>
          <p:cNvSpPr txBox="1"/>
          <p:nvPr/>
        </p:nvSpPr>
        <p:spPr>
          <a:xfrm>
            <a:off x="721525" y="502325"/>
            <a:ext cx="1641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/>
              <a:t>CAROSELLO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06666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/>
        </p:nvSpPr>
        <p:spPr>
          <a:xfrm>
            <a:off x="260875" y="950875"/>
            <a:ext cx="5271000" cy="37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60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Ci sono diversi mezzi attraverso i quali si può declinare il messaggio pubblicitario, a seconda del target consumatori che si vuole raggiungere e il budget che si ha a disposizione, si può scegliere di comunicare in TV (generaliste, digitali free e digitali pay), in RADIO, sul WEB, sulla STAMPA, al CINEMA o sull’ OOH (OutOfHome : affissione).</a:t>
            </a:r>
            <a:endParaRPr sz="1600">
              <a:solidFill>
                <a:srgbClr val="FF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160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La pubblicità informa il consumatore di nuovi prodotti, ma nel caso di prodotti/servizi già presenti sul mercato, la pubblicità ha lo scopo di far conoscere diverse funzionalità, caratteristiche particolari o vantaggi offerti dalle aziende.</a:t>
            </a:r>
            <a:endParaRPr sz="1600">
              <a:solidFill>
                <a:srgbClr val="FF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2052125" y="340275"/>
            <a:ext cx="3398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/>
              <a:t>COME FARE PUBBLICITA’</a:t>
            </a:r>
            <a:endParaRPr sz="2000"/>
          </a:p>
        </p:txBody>
      </p:sp>
      <p:pic>
        <p:nvPicPr>
          <p:cNvPr id="87" name="Google Shape;8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81663" y="1891850"/>
            <a:ext cx="3362325" cy="1362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04438" y="3376625"/>
            <a:ext cx="2716800" cy="1665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84190" y="103925"/>
            <a:ext cx="2503210" cy="1665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01975" y="730375"/>
            <a:ext cx="4916625" cy="3682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7"/>
          <p:cNvPicPr preferRelativeResize="0"/>
          <p:nvPr/>
        </p:nvPicPr>
        <p:blipFill rotWithShape="1">
          <a:blip r:embed="rId4">
            <a:alphaModFix/>
          </a:blip>
          <a:srcRect b="15304" l="0" r="0" t="0"/>
          <a:stretch/>
        </p:blipFill>
        <p:spPr>
          <a:xfrm>
            <a:off x="3301975" y="791150"/>
            <a:ext cx="4877500" cy="21373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7"/>
          <p:cNvPicPr preferRelativeResize="0"/>
          <p:nvPr/>
        </p:nvPicPr>
        <p:blipFill rotWithShape="1">
          <a:blip r:embed="rId5">
            <a:alphaModFix/>
          </a:blip>
          <a:srcRect b="19202" l="31969" r="31846" t="17713"/>
          <a:stretch/>
        </p:blipFill>
        <p:spPr>
          <a:xfrm>
            <a:off x="3400232" y="2463843"/>
            <a:ext cx="352830" cy="444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7"/>
          <p:cNvPicPr preferRelativeResize="0"/>
          <p:nvPr/>
        </p:nvPicPr>
        <p:blipFill rotWithShape="1">
          <a:blip r:embed="rId5">
            <a:alphaModFix/>
          </a:blip>
          <a:srcRect b="19202" l="31969" r="31846" t="17713"/>
          <a:stretch/>
        </p:blipFill>
        <p:spPr>
          <a:xfrm>
            <a:off x="4249639" y="2854094"/>
            <a:ext cx="126561" cy="246852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7"/>
          <p:cNvPicPr preferRelativeResize="0"/>
          <p:nvPr/>
        </p:nvPicPr>
        <p:blipFill rotWithShape="1">
          <a:blip r:embed="rId5">
            <a:alphaModFix/>
          </a:blip>
          <a:srcRect b="19202" l="31969" r="31846" t="17713"/>
          <a:stretch/>
        </p:blipFill>
        <p:spPr>
          <a:xfrm>
            <a:off x="5564301" y="1873772"/>
            <a:ext cx="352830" cy="444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7"/>
          <p:cNvPicPr preferRelativeResize="0"/>
          <p:nvPr/>
        </p:nvPicPr>
        <p:blipFill rotWithShape="1">
          <a:blip r:embed="rId5">
            <a:alphaModFix/>
          </a:blip>
          <a:srcRect b="19202" l="31969" r="31846" t="17713"/>
          <a:stretch/>
        </p:blipFill>
        <p:spPr>
          <a:xfrm>
            <a:off x="4736483" y="2463843"/>
            <a:ext cx="352830" cy="444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7"/>
          <p:cNvPicPr preferRelativeResize="0"/>
          <p:nvPr/>
        </p:nvPicPr>
        <p:blipFill rotWithShape="1">
          <a:blip r:embed="rId5">
            <a:alphaModFix/>
          </a:blip>
          <a:srcRect b="19202" l="31969" r="31846" t="17713"/>
          <a:stretch/>
        </p:blipFill>
        <p:spPr>
          <a:xfrm>
            <a:off x="4023361" y="1730689"/>
            <a:ext cx="352830" cy="444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7"/>
          <p:cNvPicPr preferRelativeResize="0"/>
          <p:nvPr/>
        </p:nvPicPr>
        <p:blipFill rotWithShape="1">
          <a:blip r:embed="rId5">
            <a:alphaModFix/>
          </a:blip>
          <a:srcRect b="19202" l="31969" r="31846" t="17713"/>
          <a:stretch/>
        </p:blipFill>
        <p:spPr>
          <a:xfrm>
            <a:off x="5445158" y="3043488"/>
            <a:ext cx="195149" cy="29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7"/>
          <p:cNvPicPr preferRelativeResize="0"/>
          <p:nvPr/>
        </p:nvPicPr>
        <p:blipFill rotWithShape="1">
          <a:blip r:embed="rId5">
            <a:alphaModFix/>
          </a:blip>
          <a:srcRect b="19202" l="31969" r="31846" t="17713"/>
          <a:stretch/>
        </p:blipFill>
        <p:spPr>
          <a:xfrm>
            <a:off x="5366324" y="1111793"/>
            <a:ext cx="352830" cy="444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7"/>
          <p:cNvPicPr preferRelativeResize="0"/>
          <p:nvPr/>
        </p:nvPicPr>
        <p:blipFill rotWithShape="1">
          <a:blip r:embed="rId5">
            <a:alphaModFix/>
          </a:blip>
          <a:srcRect b="19202" l="31969" r="31846" t="17713"/>
          <a:stretch/>
        </p:blipFill>
        <p:spPr>
          <a:xfrm>
            <a:off x="3753064" y="1181530"/>
            <a:ext cx="352830" cy="444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7"/>
          <p:cNvPicPr preferRelativeResize="0"/>
          <p:nvPr/>
        </p:nvPicPr>
        <p:blipFill rotWithShape="1">
          <a:blip r:embed="rId5">
            <a:alphaModFix/>
          </a:blip>
          <a:srcRect b="19202" l="31969" r="31846" t="17713"/>
          <a:stretch/>
        </p:blipFill>
        <p:spPr>
          <a:xfrm>
            <a:off x="6451158" y="730371"/>
            <a:ext cx="352833" cy="574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7"/>
          <p:cNvPicPr preferRelativeResize="0"/>
          <p:nvPr/>
        </p:nvPicPr>
        <p:blipFill rotWithShape="1">
          <a:blip r:embed="rId5">
            <a:alphaModFix/>
          </a:blip>
          <a:srcRect b="19202" l="31969" r="31846" t="17713"/>
          <a:stretch/>
        </p:blipFill>
        <p:spPr>
          <a:xfrm>
            <a:off x="7536043" y="2209385"/>
            <a:ext cx="352830" cy="444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7"/>
          <p:cNvPicPr preferRelativeResize="0"/>
          <p:nvPr/>
        </p:nvPicPr>
        <p:blipFill rotWithShape="1">
          <a:blip r:embed="rId5">
            <a:alphaModFix/>
          </a:blip>
          <a:srcRect b="19202" l="31969" r="31846" t="17713"/>
          <a:stretch/>
        </p:blipFill>
        <p:spPr>
          <a:xfrm>
            <a:off x="6312013" y="1463675"/>
            <a:ext cx="645263" cy="829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7"/>
          <p:cNvPicPr preferRelativeResize="0"/>
          <p:nvPr/>
        </p:nvPicPr>
        <p:blipFill rotWithShape="1">
          <a:blip r:embed="rId5">
            <a:alphaModFix/>
          </a:blip>
          <a:srcRect b="19202" l="31969" r="31846" t="17713"/>
          <a:stretch/>
        </p:blipFill>
        <p:spPr>
          <a:xfrm>
            <a:off x="4559683" y="859994"/>
            <a:ext cx="352830" cy="444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7"/>
          <p:cNvPicPr preferRelativeResize="0"/>
          <p:nvPr/>
        </p:nvPicPr>
        <p:blipFill rotWithShape="1">
          <a:blip r:embed="rId5">
            <a:alphaModFix/>
          </a:blip>
          <a:srcRect b="19202" l="31969" r="31846" t="17713"/>
          <a:stretch/>
        </p:blipFill>
        <p:spPr>
          <a:xfrm>
            <a:off x="6379779" y="2485787"/>
            <a:ext cx="352830" cy="444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7"/>
          <p:cNvPicPr preferRelativeResize="0"/>
          <p:nvPr/>
        </p:nvPicPr>
        <p:blipFill rotWithShape="1">
          <a:blip r:embed="rId5">
            <a:alphaModFix/>
          </a:blip>
          <a:srcRect b="19202" l="31969" r="31846" t="17713"/>
          <a:stretch/>
        </p:blipFill>
        <p:spPr>
          <a:xfrm>
            <a:off x="7536043" y="1490235"/>
            <a:ext cx="352830" cy="444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7"/>
          <p:cNvPicPr preferRelativeResize="0"/>
          <p:nvPr/>
        </p:nvPicPr>
        <p:blipFill rotWithShape="1">
          <a:blip r:embed="rId5">
            <a:alphaModFix/>
          </a:blip>
          <a:srcRect b="19202" l="31969" r="31846" t="17713"/>
          <a:stretch/>
        </p:blipFill>
        <p:spPr>
          <a:xfrm>
            <a:off x="3528625" y="1942679"/>
            <a:ext cx="126561" cy="1596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7"/>
          <p:cNvPicPr preferRelativeResize="0"/>
          <p:nvPr/>
        </p:nvPicPr>
        <p:blipFill rotWithShape="1">
          <a:blip r:embed="rId5">
            <a:alphaModFix/>
          </a:blip>
          <a:srcRect b="19202" l="31969" r="31846" t="17713"/>
          <a:stretch/>
        </p:blipFill>
        <p:spPr>
          <a:xfrm>
            <a:off x="7189678" y="1632945"/>
            <a:ext cx="126561" cy="1596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7"/>
          <p:cNvPicPr preferRelativeResize="0"/>
          <p:nvPr/>
        </p:nvPicPr>
        <p:blipFill rotWithShape="1">
          <a:blip r:embed="rId5">
            <a:alphaModFix/>
          </a:blip>
          <a:srcRect b="19202" l="31969" r="31846" t="17713"/>
          <a:stretch/>
        </p:blipFill>
        <p:spPr>
          <a:xfrm>
            <a:off x="4906958" y="1902047"/>
            <a:ext cx="126561" cy="1596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7"/>
          <p:cNvPicPr preferRelativeResize="0"/>
          <p:nvPr/>
        </p:nvPicPr>
        <p:blipFill rotWithShape="1">
          <a:blip r:embed="rId5">
            <a:alphaModFix/>
          </a:blip>
          <a:srcRect b="19202" l="31969" r="31846" t="17713"/>
          <a:stretch/>
        </p:blipFill>
        <p:spPr>
          <a:xfrm>
            <a:off x="4181497" y="2606508"/>
            <a:ext cx="126561" cy="1596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7"/>
          <p:cNvPicPr preferRelativeResize="0"/>
          <p:nvPr/>
        </p:nvPicPr>
        <p:blipFill rotWithShape="1">
          <a:blip r:embed="rId5">
            <a:alphaModFix/>
          </a:blip>
          <a:srcRect b="19202" l="31969" r="31846" t="17713"/>
          <a:stretch/>
        </p:blipFill>
        <p:spPr>
          <a:xfrm>
            <a:off x="7649193" y="1002678"/>
            <a:ext cx="126561" cy="1596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7"/>
          <p:cNvPicPr preferRelativeResize="0"/>
          <p:nvPr/>
        </p:nvPicPr>
        <p:blipFill rotWithShape="1">
          <a:blip r:embed="rId5">
            <a:alphaModFix/>
          </a:blip>
          <a:srcRect b="19202" l="31969" r="31846" t="17713"/>
          <a:stretch/>
        </p:blipFill>
        <p:spPr>
          <a:xfrm>
            <a:off x="4672834" y="1397149"/>
            <a:ext cx="126561" cy="1596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7"/>
          <p:cNvPicPr preferRelativeResize="0"/>
          <p:nvPr/>
        </p:nvPicPr>
        <p:blipFill rotWithShape="1">
          <a:blip r:embed="rId5">
            <a:alphaModFix/>
          </a:blip>
          <a:srcRect b="19202" l="31969" r="31846" t="17713"/>
          <a:stretch/>
        </p:blipFill>
        <p:spPr>
          <a:xfrm>
            <a:off x="6021864" y="1002676"/>
            <a:ext cx="126561" cy="1596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7"/>
          <p:cNvPicPr preferRelativeResize="0"/>
          <p:nvPr/>
        </p:nvPicPr>
        <p:blipFill rotWithShape="1">
          <a:blip r:embed="rId5">
            <a:alphaModFix/>
          </a:blip>
          <a:srcRect b="19202" l="31969" r="31846" t="17713"/>
          <a:stretch/>
        </p:blipFill>
        <p:spPr>
          <a:xfrm>
            <a:off x="3528608" y="956790"/>
            <a:ext cx="126561" cy="159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7"/>
          <p:cNvPicPr preferRelativeResize="0"/>
          <p:nvPr/>
        </p:nvPicPr>
        <p:blipFill rotWithShape="1">
          <a:blip r:embed="rId5">
            <a:alphaModFix/>
          </a:blip>
          <a:srcRect b="19202" l="31969" r="31846" t="17713"/>
          <a:stretch/>
        </p:blipFill>
        <p:spPr>
          <a:xfrm>
            <a:off x="7141529" y="2606517"/>
            <a:ext cx="126561" cy="1596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7"/>
          <p:cNvPicPr preferRelativeResize="0"/>
          <p:nvPr/>
        </p:nvPicPr>
        <p:blipFill rotWithShape="1">
          <a:blip r:embed="rId5">
            <a:alphaModFix/>
          </a:blip>
          <a:srcRect b="19202" l="31969" r="31846" t="17713"/>
          <a:stretch/>
        </p:blipFill>
        <p:spPr>
          <a:xfrm>
            <a:off x="5925838" y="2710701"/>
            <a:ext cx="126561" cy="1596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